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B0BE3E-D956-E94D-AD31-8DA03A6BF44E}" v="18" dt="2022-12-01T18:48:50.0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88"/>
  </p:normalViewPr>
  <p:slideViewPr>
    <p:cSldViewPr snapToGrid="0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25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53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34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7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6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90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3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14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19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64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50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12/1/22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24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6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Water under a bridge">
            <a:extLst>
              <a:ext uri="{FF2B5EF4-FFF2-40B4-BE49-F238E27FC236}">
                <a16:creationId xmlns:a16="http://schemas.microsoft.com/office/drawing/2014/main" id="{1D4AF86C-5414-4155-C621-540CE95A5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9666" r="-1" b="9667"/>
          <a:stretch/>
        </p:blipFill>
        <p:spPr>
          <a:xfrm>
            <a:off x="20" y="10"/>
            <a:ext cx="1218892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177242-0966-DA58-FCB5-19D8948B9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4583" y="686020"/>
            <a:ext cx="5859787" cy="274298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API Gateway	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87D413-7BAA-462C-B2E4-D3E7F1B84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C2E2750-B9DE-455A-B750-2FAFF87D8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Graphic 9">
              <a:extLst>
                <a:ext uri="{FF2B5EF4-FFF2-40B4-BE49-F238E27FC236}">
                  <a16:creationId xmlns:a16="http://schemas.microsoft.com/office/drawing/2014/main" id="{A77A1618-AFD3-49E5-A4AC-89FA51FA9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76DC57-ED9C-40FB-A897-CDD7D6222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BB714E6-B071-4696-ACD5-A9A96F929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31" name="Graphic 9">
              <a:extLst>
                <a:ext uri="{FF2B5EF4-FFF2-40B4-BE49-F238E27FC236}">
                  <a16:creationId xmlns:a16="http://schemas.microsoft.com/office/drawing/2014/main" id="{A303CB3D-0086-4A58-BDAE-F18B143EE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2" name="Graphic 9">
              <a:extLst>
                <a:ext uri="{FF2B5EF4-FFF2-40B4-BE49-F238E27FC236}">
                  <a16:creationId xmlns:a16="http://schemas.microsoft.com/office/drawing/2014/main" id="{8AB02D57-74BD-4B38-94E0-EF2F291E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420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122" name="Picture 2" descr="Flamegraphs and Gantt charts">
            <a:extLst>
              <a:ext uri="{FF2B5EF4-FFF2-40B4-BE49-F238E27FC236}">
                <a16:creationId xmlns:a16="http://schemas.microsoft.com/office/drawing/2014/main" id="{FB6F5E95-1C40-DC41-8DC6-0CC741CE5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763"/>
          <a:stretch/>
        </p:blipFill>
        <p:spPr bwMode="auto">
          <a:xfrm>
            <a:off x="1530" y="10"/>
            <a:ext cx="1218894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163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DD58BD-75F2-56CB-18D0-E3D22566E065}"/>
              </a:ext>
            </a:extLst>
          </p:cNvPr>
          <p:cNvSpPr txBox="1"/>
          <p:nvPr/>
        </p:nvSpPr>
        <p:spPr>
          <a:xfrm>
            <a:off x="110412" y="385784"/>
            <a:ext cx="9033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F5F6F7"/>
                </a:solidFill>
                <a:effectLst/>
                <a:latin typeface="arial" panose="020B0604020202020204" pitchFamily="34" charset="0"/>
              </a:rPr>
              <a:t>Distributed tracing provides answers to various questions during a debugging process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53D12-7561-1039-5BE7-5D9F577056EE}"/>
              </a:ext>
            </a:extLst>
          </p:cNvPr>
          <p:cNvSpPr txBox="1"/>
          <p:nvPr/>
        </p:nvSpPr>
        <p:spPr>
          <a:xfrm>
            <a:off x="1394750" y="2299690"/>
            <a:ext cx="70779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IN" b="0" i="0" dirty="0">
                <a:solidFill>
                  <a:srgbClr val="F5F6F7"/>
                </a:solidFill>
                <a:effectLst/>
                <a:latin typeface="arial" panose="020B0604020202020204" pitchFamily="34" charset="0"/>
              </a:rPr>
              <a:t>Which services did a user request go through?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N" b="0" i="0" dirty="0">
                <a:solidFill>
                  <a:srgbClr val="F5F6F7"/>
                </a:solidFill>
                <a:effectLst/>
                <a:latin typeface="arial" panose="020B0604020202020204" pitchFamily="34" charset="0"/>
              </a:rPr>
              <a:t>How much time it took each service to process the request?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N" b="0" i="0" dirty="0">
                <a:solidFill>
                  <a:srgbClr val="F5F6F7"/>
                </a:solidFill>
                <a:effectLst/>
                <a:latin typeface="arial" panose="020B0604020202020204" pitchFamily="34" charset="0"/>
              </a:rPr>
              <a:t>How are the services connected?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N" b="0" i="0" dirty="0">
                <a:solidFill>
                  <a:srgbClr val="F5F6F7"/>
                </a:solidFill>
                <a:effectLst/>
                <a:latin typeface="arial" panose="020B0604020202020204" pitchFamily="34" charset="0"/>
              </a:rPr>
              <a:t>What was the failure point in case of a request failure?</a:t>
            </a:r>
          </a:p>
        </p:txBody>
      </p:sp>
    </p:spTree>
    <p:extLst>
      <p:ext uri="{BB962C8B-B14F-4D97-AF65-F5344CB8AC3E}">
        <p14:creationId xmlns:p14="http://schemas.microsoft.com/office/powerpoint/2010/main" val="136777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olor Fill">
            <a:extLst>
              <a:ext uri="{FF2B5EF4-FFF2-40B4-BE49-F238E27FC236}">
                <a16:creationId xmlns:a16="http://schemas.microsoft.com/office/drawing/2014/main" id="{774C59F6-927E-4017-B42A-7B08AAE1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ure">
            <a:extLst>
              <a:ext uri="{FF2B5EF4-FFF2-40B4-BE49-F238E27FC236}">
                <a16:creationId xmlns:a16="http://schemas.microsoft.com/office/drawing/2014/main" id="{064CAD89-5878-4459-A99B-CF8550B25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7A95879D-75DD-378C-65C2-D3BAB19B0D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4951" b="3553"/>
          <a:stretch/>
        </p:blipFill>
        <p:spPr>
          <a:xfrm>
            <a:off x="457201" y="602379"/>
            <a:ext cx="11234056" cy="565324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594EDEB5-1997-4C80-B4FB-8BE063E14D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750" y="4648119"/>
            <a:ext cx="12196564" cy="2214853"/>
            <a:chOff x="-7750" y="4648119"/>
            <a:chExt cx="12196564" cy="2214853"/>
          </a:xfrm>
        </p:grpSpPr>
        <p:sp>
          <p:nvSpPr>
            <p:cNvPr id="45" name="Graphic 9">
              <a:extLst>
                <a:ext uri="{FF2B5EF4-FFF2-40B4-BE49-F238E27FC236}">
                  <a16:creationId xmlns:a16="http://schemas.microsoft.com/office/drawing/2014/main" id="{3D9CE55D-D24E-4FB6-8A08-A2E92BA9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7750" y="5288896"/>
              <a:ext cx="1574076" cy="157407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F4EEE36-46C2-4F59-8DEE-CF8EFB4F1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5540" y="4914495"/>
              <a:ext cx="146424" cy="1464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Graphic 9">
              <a:extLst>
                <a:ext uri="{FF2B5EF4-FFF2-40B4-BE49-F238E27FC236}">
                  <a16:creationId xmlns:a16="http://schemas.microsoft.com/office/drawing/2014/main" id="{21D55103-D0B5-4D7E-9C95-B9C642C63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52362" y="4807292"/>
              <a:ext cx="1574076" cy="157407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1">
                  <a:lumMod val="5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9">
              <a:extLst>
                <a:ext uri="{FF2B5EF4-FFF2-40B4-BE49-F238E27FC236}">
                  <a16:creationId xmlns:a16="http://schemas.microsoft.com/office/drawing/2014/main" id="{1A43BB1F-9FA1-4CB3-9845-2EAE7AAF5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9010343" y="4648119"/>
              <a:ext cx="2208912" cy="22089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9">
              <a:extLst>
                <a:ext uri="{FF2B5EF4-FFF2-40B4-BE49-F238E27FC236}">
                  <a16:creationId xmlns:a16="http://schemas.microsoft.com/office/drawing/2014/main" id="{C6F84F98-94B5-48AC-B327-0C37C1BC7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9146496" y="4804469"/>
              <a:ext cx="1941285" cy="194128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623E1EB-630B-4610-8AE8-C7B2EF25E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2268" y="6414763"/>
              <a:ext cx="1492406" cy="445044"/>
            </a:xfrm>
            <a:custGeom>
              <a:avLst/>
              <a:gdLst>
                <a:gd name="connsiteX0" fmla="*/ 1024272 w 2163589"/>
                <a:gd name="connsiteY0" fmla="*/ 0 h 645194"/>
                <a:gd name="connsiteX1" fmla="*/ 2163589 w 2163589"/>
                <a:gd name="connsiteY1" fmla="*/ 0 h 645194"/>
                <a:gd name="connsiteX2" fmla="*/ 2163589 w 2163589"/>
                <a:gd name="connsiteY2" fmla="*/ 645194 h 645194"/>
                <a:gd name="connsiteX3" fmla="*/ 0 w 2163589"/>
                <a:gd name="connsiteY3" fmla="*/ 645194 h 645194"/>
                <a:gd name="connsiteX4" fmla="*/ 76751 w 2163589"/>
                <a:gd name="connsiteY4" fmla="*/ 503789 h 645194"/>
                <a:gd name="connsiteX5" fmla="*/ 1024272 w 2163589"/>
                <a:gd name="connsiteY5" fmla="*/ 0 h 64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3589" h="645194">
                  <a:moveTo>
                    <a:pt x="1024272" y="0"/>
                  </a:moveTo>
                  <a:lnTo>
                    <a:pt x="2163589" y="0"/>
                  </a:lnTo>
                  <a:lnTo>
                    <a:pt x="2163589" y="645194"/>
                  </a:lnTo>
                  <a:lnTo>
                    <a:pt x="0" y="645194"/>
                  </a:lnTo>
                  <a:lnTo>
                    <a:pt x="76751" y="503789"/>
                  </a:lnTo>
                  <a:cubicBezTo>
                    <a:pt x="282096" y="199838"/>
                    <a:pt x="629843" y="0"/>
                    <a:pt x="1024272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07F543E-C32D-465A-9489-9F2A104E3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19255" y="5528841"/>
              <a:ext cx="969559" cy="1330964"/>
            </a:xfrm>
            <a:custGeom>
              <a:avLst/>
              <a:gdLst>
                <a:gd name="connsiteX0" fmla="*/ 636044 w 1068022"/>
                <a:gd name="connsiteY0" fmla="*/ 0 h 1392461"/>
                <a:gd name="connsiteX1" fmla="*/ 954067 w 1068022"/>
                <a:gd name="connsiteY1" fmla="*/ 283924 h 1392461"/>
                <a:gd name="connsiteX2" fmla="*/ 1068022 w 1068022"/>
                <a:gd name="connsiteY2" fmla="*/ 423925 h 1392461"/>
                <a:gd name="connsiteX3" fmla="*/ 1068022 w 1068022"/>
                <a:gd name="connsiteY3" fmla="*/ 1392461 h 1392461"/>
                <a:gd name="connsiteX4" fmla="*/ 127703 w 1068022"/>
                <a:gd name="connsiteY4" fmla="*/ 1392461 h 1392461"/>
                <a:gd name="connsiteX5" fmla="*/ 99382 w 1068022"/>
                <a:gd name="connsiteY5" fmla="*/ 1346683 h 1392461"/>
                <a:gd name="connsiteX6" fmla="*/ 0 w 1068022"/>
                <a:gd name="connsiteY6" fmla="*/ 969366 h 1392461"/>
                <a:gd name="connsiteX7" fmla="*/ 636044 w 1068022"/>
                <a:gd name="connsiteY7" fmla="*/ 0 h 1392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8022" h="1392461">
                  <a:moveTo>
                    <a:pt x="636044" y="0"/>
                  </a:moveTo>
                  <a:cubicBezTo>
                    <a:pt x="636044" y="0"/>
                    <a:pt x="795055" y="108502"/>
                    <a:pt x="954067" y="283924"/>
                  </a:cubicBezTo>
                  <a:lnTo>
                    <a:pt x="1068022" y="423925"/>
                  </a:lnTo>
                  <a:lnTo>
                    <a:pt x="1068022" y="1392461"/>
                  </a:lnTo>
                  <a:lnTo>
                    <a:pt x="127703" y="1392461"/>
                  </a:lnTo>
                  <a:lnTo>
                    <a:pt x="99382" y="1346683"/>
                  </a:lnTo>
                  <a:cubicBezTo>
                    <a:pt x="39753" y="1230710"/>
                    <a:pt x="0" y="1103205"/>
                    <a:pt x="0" y="969366"/>
                  </a:cubicBezTo>
                  <a:cubicBezTo>
                    <a:pt x="0" y="434008"/>
                    <a:pt x="636044" y="0"/>
                    <a:pt x="63604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8399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C30751-93B0-7FC8-7820-BC6FF340FB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635" r="609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61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DB7D55-7DA0-C1B5-FB93-ECB966591D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53" r="5992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2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499703-5CE4-2802-3130-4BA10DF88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3397" r="2848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96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D38D2D-1DB9-4A14-EFE1-7E14D99BE3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238" r="2007" b="-1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D2A4DF0-03DA-4CBE-8EE8-51932D5F6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13811" y="4034118"/>
            <a:ext cx="3343513" cy="2823882"/>
            <a:chOff x="8276452" y="3495816"/>
            <a:chExt cx="3980868" cy="3362184"/>
          </a:xfrm>
        </p:grpSpPr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1A81A98D-C769-4C3F-8D1A-476D90A39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6452" y="3495816"/>
              <a:ext cx="2031397" cy="203139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18">
              <a:extLst>
                <a:ext uri="{FF2B5EF4-FFF2-40B4-BE49-F238E27FC236}">
                  <a16:creationId xmlns:a16="http://schemas.microsoft.com/office/drawing/2014/main" id="{9F86444B-E709-4FA7-B54E-AB0431850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522357" y="3738383"/>
              <a:ext cx="1374744" cy="2095182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ACF969-601F-4A19-B0C5-469737680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06276" y="5771958"/>
              <a:ext cx="293699" cy="29369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5EFD3E3-45A4-4EF0-A0F4-2104D6D92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50051" y="5667901"/>
              <a:ext cx="1741682" cy="1190099"/>
            </a:xfrm>
            <a:custGeom>
              <a:avLst/>
              <a:gdLst>
                <a:gd name="connsiteX0" fmla="*/ 688454 w 2606118"/>
                <a:gd name="connsiteY0" fmla="*/ 45 h 1780771"/>
                <a:gd name="connsiteX1" fmla="*/ 2185726 w 2606118"/>
                <a:gd name="connsiteY1" fmla="*/ 493214 h 1780771"/>
                <a:gd name="connsiteX2" fmla="*/ 2604211 w 2606118"/>
                <a:gd name="connsiteY2" fmla="*/ 1304250 h 1780771"/>
                <a:gd name="connsiteX3" fmla="*/ 2606118 w 2606118"/>
                <a:gd name="connsiteY3" fmla="*/ 1313978 h 1780771"/>
                <a:gd name="connsiteX4" fmla="*/ 2606118 w 2606118"/>
                <a:gd name="connsiteY4" fmla="*/ 1780771 h 1780771"/>
                <a:gd name="connsiteX5" fmla="*/ 215846 w 2606118"/>
                <a:gd name="connsiteY5" fmla="*/ 1780771 h 1780771"/>
                <a:gd name="connsiteX6" fmla="*/ 187787 w 2606118"/>
                <a:gd name="connsiteY6" fmla="*/ 1724104 h 1780771"/>
                <a:gd name="connsiteX7" fmla="*/ 49732 w 2606118"/>
                <a:gd name="connsiteY7" fmla="*/ 49732 h 1780771"/>
                <a:gd name="connsiteX8" fmla="*/ 688454 w 2606118"/>
                <a:gd name="connsiteY8" fmla="*/ 45 h 178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6118" h="1780771">
                  <a:moveTo>
                    <a:pt x="688454" y="45"/>
                  </a:moveTo>
                  <a:cubicBezTo>
                    <a:pt x="1159303" y="2313"/>
                    <a:pt x="1785062" y="92550"/>
                    <a:pt x="2185726" y="493214"/>
                  </a:cubicBezTo>
                  <a:cubicBezTo>
                    <a:pt x="2408317" y="715805"/>
                    <a:pt x="2535097" y="1007870"/>
                    <a:pt x="2604211" y="1304250"/>
                  </a:cubicBezTo>
                  <a:lnTo>
                    <a:pt x="2606118" y="1313978"/>
                  </a:lnTo>
                  <a:lnTo>
                    <a:pt x="2606118" y="1780771"/>
                  </a:lnTo>
                  <a:lnTo>
                    <a:pt x="215846" y="1780771"/>
                  </a:lnTo>
                  <a:lnTo>
                    <a:pt x="187787" y="1724104"/>
                  </a:lnTo>
                  <a:cubicBezTo>
                    <a:pt x="-127724" y="989597"/>
                    <a:pt x="49732" y="49732"/>
                    <a:pt x="49732" y="49732"/>
                  </a:cubicBezTo>
                  <a:cubicBezTo>
                    <a:pt x="49732" y="49732"/>
                    <a:pt x="322237" y="-1720"/>
                    <a:pt x="688454" y="4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5102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EC925B-4E2B-A8F6-FC4B-6E5A064FCF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6246" r="-1" b="-1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D2A4DF0-03DA-4CBE-8EE8-51932D5F6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13811" y="4034118"/>
            <a:ext cx="3343513" cy="2823882"/>
            <a:chOff x="8276452" y="3495816"/>
            <a:chExt cx="3980868" cy="3362184"/>
          </a:xfrm>
        </p:grpSpPr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1A81A98D-C769-4C3F-8D1A-476D90A39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6452" y="3495816"/>
              <a:ext cx="2031397" cy="203139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18">
              <a:extLst>
                <a:ext uri="{FF2B5EF4-FFF2-40B4-BE49-F238E27FC236}">
                  <a16:creationId xmlns:a16="http://schemas.microsoft.com/office/drawing/2014/main" id="{9F86444B-E709-4FA7-B54E-AB0431850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522357" y="3738383"/>
              <a:ext cx="1374744" cy="2095182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ACF969-601F-4A19-B0C5-469737680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06276" y="5771958"/>
              <a:ext cx="293699" cy="29369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5EFD3E3-45A4-4EF0-A0F4-2104D6D92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50051" y="5667901"/>
              <a:ext cx="1741682" cy="1190099"/>
            </a:xfrm>
            <a:custGeom>
              <a:avLst/>
              <a:gdLst>
                <a:gd name="connsiteX0" fmla="*/ 688454 w 2606118"/>
                <a:gd name="connsiteY0" fmla="*/ 45 h 1780771"/>
                <a:gd name="connsiteX1" fmla="*/ 2185726 w 2606118"/>
                <a:gd name="connsiteY1" fmla="*/ 493214 h 1780771"/>
                <a:gd name="connsiteX2" fmla="*/ 2604211 w 2606118"/>
                <a:gd name="connsiteY2" fmla="*/ 1304250 h 1780771"/>
                <a:gd name="connsiteX3" fmla="*/ 2606118 w 2606118"/>
                <a:gd name="connsiteY3" fmla="*/ 1313978 h 1780771"/>
                <a:gd name="connsiteX4" fmla="*/ 2606118 w 2606118"/>
                <a:gd name="connsiteY4" fmla="*/ 1780771 h 1780771"/>
                <a:gd name="connsiteX5" fmla="*/ 215846 w 2606118"/>
                <a:gd name="connsiteY5" fmla="*/ 1780771 h 1780771"/>
                <a:gd name="connsiteX6" fmla="*/ 187787 w 2606118"/>
                <a:gd name="connsiteY6" fmla="*/ 1724104 h 1780771"/>
                <a:gd name="connsiteX7" fmla="*/ 49732 w 2606118"/>
                <a:gd name="connsiteY7" fmla="*/ 49732 h 1780771"/>
                <a:gd name="connsiteX8" fmla="*/ 688454 w 2606118"/>
                <a:gd name="connsiteY8" fmla="*/ 45 h 178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6118" h="1780771">
                  <a:moveTo>
                    <a:pt x="688454" y="45"/>
                  </a:moveTo>
                  <a:cubicBezTo>
                    <a:pt x="1159303" y="2313"/>
                    <a:pt x="1785062" y="92550"/>
                    <a:pt x="2185726" y="493214"/>
                  </a:cubicBezTo>
                  <a:cubicBezTo>
                    <a:pt x="2408317" y="715805"/>
                    <a:pt x="2535097" y="1007870"/>
                    <a:pt x="2604211" y="1304250"/>
                  </a:cubicBezTo>
                  <a:lnTo>
                    <a:pt x="2606118" y="1313978"/>
                  </a:lnTo>
                  <a:lnTo>
                    <a:pt x="2606118" y="1780771"/>
                  </a:lnTo>
                  <a:lnTo>
                    <a:pt x="215846" y="1780771"/>
                  </a:lnTo>
                  <a:lnTo>
                    <a:pt x="187787" y="1724104"/>
                  </a:lnTo>
                  <a:cubicBezTo>
                    <a:pt x="-127724" y="989597"/>
                    <a:pt x="49732" y="49732"/>
                    <a:pt x="49732" y="49732"/>
                  </a:cubicBezTo>
                  <a:cubicBezTo>
                    <a:pt x="49732" y="49732"/>
                    <a:pt x="322237" y="-1720"/>
                    <a:pt x="688454" y="4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6985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D6CD9D-E74A-9BAF-E61F-4C3F53B9D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6246" r="-1" b="-1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D2A4DF0-03DA-4CBE-8EE8-51932D5F6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13811" y="4034118"/>
            <a:ext cx="3343513" cy="2823882"/>
            <a:chOff x="8276452" y="3495816"/>
            <a:chExt cx="3980868" cy="3362184"/>
          </a:xfrm>
        </p:grpSpPr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1A81A98D-C769-4C3F-8D1A-476D90A39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6452" y="3495816"/>
              <a:ext cx="2031397" cy="203139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18">
              <a:extLst>
                <a:ext uri="{FF2B5EF4-FFF2-40B4-BE49-F238E27FC236}">
                  <a16:creationId xmlns:a16="http://schemas.microsoft.com/office/drawing/2014/main" id="{9F86444B-E709-4FA7-B54E-AB0431850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522357" y="3738383"/>
              <a:ext cx="1374744" cy="2095182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ACF969-601F-4A19-B0C5-469737680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06276" y="5771958"/>
              <a:ext cx="293699" cy="29369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5EFD3E3-45A4-4EF0-A0F4-2104D6D92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50051" y="5667901"/>
              <a:ext cx="1741682" cy="1190099"/>
            </a:xfrm>
            <a:custGeom>
              <a:avLst/>
              <a:gdLst>
                <a:gd name="connsiteX0" fmla="*/ 688454 w 2606118"/>
                <a:gd name="connsiteY0" fmla="*/ 45 h 1780771"/>
                <a:gd name="connsiteX1" fmla="*/ 2185726 w 2606118"/>
                <a:gd name="connsiteY1" fmla="*/ 493214 h 1780771"/>
                <a:gd name="connsiteX2" fmla="*/ 2604211 w 2606118"/>
                <a:gd name="connsiteY2" fmla="*/ 1304250 h 1780771"/>
                <a:gd name="connsiteX3" fmla="*/ 2606118 w 2606118"/>
                <a:gd name="connsiteY3" fmla="*/ 1313978 h 1780771"/>
                <a:gd name="connsiteX4" fmla="*/ 2606118 w 2606118"/>
                <a:gd name="connsiteY4" fmla="*/ 1780771 h 1780771"/>
                <a:gd name="connsiteX5" fmla="*/ 215846 w 2606118"/>
                <a:gd name="connsiteY5" fmla="*/ 1780771 h 1780771"/>
                <a:gd name="connsiteX6" fmla="*/ 187787 w 2606118"/>
                <a:gd name="connsiteY6" fmla="*/ 1724104 h 1780771"/>
                <a:gd name="connsiteX7" fmla="*/ 49732 w 2606118"/>
                <a:gd name="connsiteY7" fmla="*/ 49732 h 1780771"/>
                <a:gd name="connsiteX8" fmla="*/ 688454 w 2606118"/>
                <a:gd name="connsiteY8" fmla="*/ 45 h 178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6118" h="1780771">
                  <a:moveTo>
                    <a:pt x="688454" y="45"/>
                  </a:moveTo>
                  <a:cubicBezTo>
                    <a:pt x="1159303" y="2313"/>
                    <a:pt x="1785062" y="92550"/>
                    <a:pt x="2185726" y="493214"/>
                  </a:cubicBezTo>
                  <a:cubicBezTo>
                    <a:pt x="2408317" y="715805"/>
                    <a:pt x="2535097" y="1007870"/>
                    <a:pt x="2604211" y="1304250"/>
                  </a:cubicBezTo>
                  <a:lnTo>
                    <a:pt x="2606118" y="1313978"/>
                  </a:lnTo>
                  <a:lnTo>
                    <a:pt x="2606118" y="1780771"/>
                  </a:lnTo>
                  <a:lnTo>
                    <a:pt x="215846" y="1780771"/>
                  </a:lnTo>
                  <a:lnTo>
                    <a:pt x="187787" y="1724104"/>
                  </a:lnTo>
                  <a:cubicBezTo>
                    <a:pt x="-127724" y="989597"/>
                    <a:pt x="49732" y="49732"/>
                    <a:pt x="49732" y="49732"/>
                  </a:cubicBezTo>
                  <a:cubicBezTo>
                    <a:pt x="49732" y="49732"/>
                    <a:pt x="322237" y="-1720"/>
                    <a:pt x="688454" y="4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3000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9EFA37-5642-F3C2-0B1F-D5C4C4A083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269" r="976" b="-1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D2A4DF0-03DA-4CBE-8EE8-51932D5F6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13811" y="4034118"/>
            <a:ext cx="3343513" cy="2823882"/>
            <a:chOff x="8276452" y="3495816"/>
            <a:chExt cx="3980868" cy="3362184"/>
          </a:xfrm>
        </p:grpSpPr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1A81A98D-C769-4C3F-8D1A-476D90A39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6452" y="3495816"/>
              <a:ext cx="2031397" cy="203139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18">
              <a:extLst>
                <a:ext uri="{FF2B5EF4-FFF2-40B4-BE49-F238E27FC236}">
                  <a16:creationId xmlns:a16="http://schemas.microsoft.com/office/drawing/2014/main" id="{9F86444B-E709-4FA7-B54E-AB0431850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522357" y="3738383"/>
              <a:ext cx="1374744" cy="2095182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ACF969-601F-4A19-B0C5-469737680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06276" y="5771958"/>
              <a:ext cx="293699" cy="29369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5EFD3E3-45A4-4EF0-A0F4-2104D6D92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50051" y="5667901"/>
              <a:ext cx="1741682" cy="1190099"/>
            </a:xfrm>
            <a:custGeom>
              <a:avLst/>
              <a:gdLst>
                <a:gd name="connsiteX0" fmla="*/ 688454 w 2606118"/>
                <a:gd name="connsiteY0" fmla="*/ 45 h 1780771"/>
                <a:gd name="connsiteX1" fmla="*/ 2185726 w 2606118"/>
                <a:gd name="connsiteY1" fmla="*/ 493214 h 1780771"/>
                <a:gd name="connsiteX2" fmla="*/ 2604211 w 2606118"/>
                <a:gd name="connsiteY2" fmla="*/ 1304250 h 1780771"/>
                <a:gd name="connsiteX3" fmla="*/ 2606118 w 2606118"/>
                <a:gd name="connsiteY3" fmla="*/ 1313978 h 1780771"/>
                <a:gd name="connsiteX4" fmla="*/ 2606118 w 2606118"/>
                <a:gd name="connsiteY4" fmla="*/ 1780771 h 1780771"/>
                <a:gd name="connsiteX5" fmla="*/ 215846 w 2606118"/>
                <a:gd name="connsiteY5" fmla="*/ 1780771 h 1780771"/>
                <a:gd name="connsiteX6" fmla="*/ 187787 w 2606118"/>
                <a:gd name="connsiteY6" fmla="*/ 1724104 h 1780771"/>
                <a:gd name="connsiteX7" fmla="*/ 49732 w 2606118"/>
                <a:gd name="connsiteY7" fmla="*/ 49732 h 1780771"/>
                <a:gd name="connsiteX8" fmla="*/ 688454 w 2606118"/>
                <a:gd name="connsiteY8" fmla="*/ 45 h 178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6118" h="1780771">
                  <a:moveTo>
                    <a:pt x="688454" y="45"/>
                  </a:moveTo>
                  <a:cubicBezTo>
                    <a:pt x="1159303" y="2313"/>
                    <a:pt x="1785062" y="92550"/>
                    <a:pt x="2185726" y="493214"/>
                  </a:cubicBezTo>
                  <a:cubicBezTo>
                    <a:pt x="2408317" y="715805"/>
                    <a:pt x="2535097" y="1007870"/>
                    <a:pt x="2604211" y="1304250"/>
                  </a:cubicBezTo>
                  <a:lnTo>
                    <a:pt x="2606118" y="1313978"/>
                  </a:lnTo>
                  <a:lnTo>
                    <a:pt x="2606118" y="1780771"/>
                  </a:lnTo>
                  <a:lnTo>
                    <a:pt x="215846" y="1780771"/>
                  </a:lnTo>
                  <a:lnTo>
                    <a:pt x="187787" y="1724104"/>
                  </a:lnTo>
                  <a:cubicBezTo>
                    <a:pt x="-127724" y="989597"/>
                    <a:pt x="49732" y="49732"/>
                    <a:pt x="49732" y="49732"/>
                  </a:cubicBezTo>
                  <a:cubicBezTo>
                    <a:pt x="49732" y="49732"/>
                    <a:pt x="322237" y="-1720"/>
                    <a:pt x="688454" y="4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9352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 showing client-to-microservice communication architecture.">
            <a:extLst>
              <a:ext uri="{FF2B5EF4-FFF2-40B4-BE49-F238E27FC236}">
                <a16:creationId xmlns:a16="http://schemas.microsoft.com/office/drawing/2014/main" id="{04FAD982-50C3-20B1-0823-1D11D021D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9050"/>
            <a:ext cx="11658600" cy="68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591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B84256-A4BA-80F5-8D54-BA93FEE918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6246" r="-1" b="-1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D2A4DF0-03DA-4CBE-8EE8-51932D5F6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13811" y="4034118"/>
            <a:ext cx="3343513" cy="2823882"/>
            <a:chOff x="8276452" y="3495816"/>
            <a:chExt cx="3980868" cy="3362184"/>
          </a:xfrm>
        </p:grpSpPr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1A81A98D-C769-4C3F-8D1A-476D90A39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6452" y="3495816"/>
              <a:ext cx="2031397" cy="203139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18">
              <a:extLst>
                <a:ext uri="{FF2B5EF4-FFF2-40B4-BE49-F238E27FC236}">
                  <a16:creationId xmlns:a16="http://schemas.microsoft.com/office/drawing/2014/main" id="{9F86444B-E709-4FA7-B54E-AB0431850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522357" y="3738383"/>
              <a:ext cx="1374744" cy="2095182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ACF969-601F-4A19-B0C5-469737680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06276" y="5771958"/>
              <a:ext cx="293699" cy="29369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5EFD3E3-45A4-4EF0-A0F4-2104D6D92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50051" y="5667901"/>
              <a:ext cx="1741682" cy="1190099"/>
            </a:xfrm>
            <a:custGeom>
              <a:avLst/>
              <a:gdLst>
                <a:gd name="connsiteX0" fmla="*/ 688454 w 2606118"/>
                <a:gd name="connsiteY0" fmla="*/ 45 h 1780771"/>
                <a:gd name="connsiteX1" fmla="*/ 2185726 w 2606118"/>
                <a:gd name="connsiteY1" fmla="*/ 493214 h 1780771"/>
                <a:gd name="connsiteX2" fmla="*/ 2604211 w 2606118"/>
                <a:gd name="connsiteY2" fmla="*/ 1304250 h 1780771"/>
                <a:gd name="connsiteX3" fmla="*/ 2606118 w 2606118"/>
                <a:gd name="connsiteY3" fmla="*/ 1313978 h 1780771"/>
                <a:gd name="connsiteX4" fmla="*/ 2606118 w 2606118"/>
                <a:gd name="connsiteY4" fmla="*/ 1780771 h 1780771"/>
                <a:gd name="connsiteX5" fmla="*/ 215846 w 2606118"/>
                <a:gd name="connsiteY5" fmla="*/ 1780771 h 1780771"/>
                <a:gd name="connsiteX6" fmla="*/ 187787 w 2606118"/>
                <a:gd name="connsiteY6" fmla="*/ 1724104 h 1780771"/>
                <a:gd name="connsiteX7" fmla="*/ 49732 w 2606118"/>
                <a:gd name="connsiteY7" fmla="*/ 49732 h 1780771"/>
                <a:gd name="connsiteX8" fmla="*/ 688454 w 2606118"/>
                <a:gd name="connsiteY8" fmla="*/ 45 h 178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6118" h="1780771">
                  <a:moveTo>
                    <a:pt x="688454" y="45"/>
                  </a:moveTo>
                  <a:cubicBezTo>
                    <a:pt x="1159303" y="2313"/>
                    <a:pt x="1785062" y="92550"/>
                    <a:pt x="2185726" y="493214"/>
                  </a:cubicBezTo>
                  <a:cubicBezTo>
                    <a:pt x="2408317" y="715805"/>
                    <a:pt x="2535097" y="1007870"/>
                    <a:pt x="2604211" y="1304250"/>
                  </a:cubicBezTo>
                  <a:lnTo>
                    <a:pt x="2606118" y="1313978"/>
                  </a:lnTo>
                  <a:lnTo>
                    <a:pt x="2606118" y="1780771"/>
                  </a:lnTo>
                  <a:lnTo>
                    <a:pt x="215846" y="1780771"/>
                  </a:lnTo>
                  <a:lnTo>
                    <a:pt x="187787" y="1724104"/>
                  </a:lnTo>
                  <a:cubicBezTo>
                    <a:pt x="-127724" y="989597"/>
                    <a:pt x="49732" y="49732"/>
                    <a:pt x="49732" y="49732"/>
                  </a:cubicBezTo>
                  <a:cubicBezTo>
                    <a:pt x="49732" y="49732"/>
                    <a:pt x="322237" y="-1720"/>
                    <a:pt x="688454" y="4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370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0369A5-439E-4D0A-4586-80998D9527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6246" r="-1" b="-1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D2A4DF0-03DA-4CBE-8EE8-51932D5F6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13811" y="4034118"/>
            <a:ext cx="3343513" cy="2823882"/>
            <a:chOff x="8276452" y="3495816"/>
            <a:chExt cx="3980868" cy="3362184"/>
          </a:xfrm>
        </p:grpSpPr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1A81A98D-C769-4C3F-8D1A-476D90A39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6452" y="3495816"/>
              <a:ext cx="2031397" cy="203139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18">
              <a:extLst>
                <a:ext uri="{FF2B5EF4-FFF2-40B4-BE49-F238E27FC236}">
                  <a16:creationId xmlns:a16="http://schemas.microsoft.com/office/drawing/2014/main" id="{9F86444B-E709-4FA7-B54E-AB0431850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522357" y="3738383"/>
              <a:ext cx="1374744" cy="2095182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ACF969-601F-4A19-B0C5-469737680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06276" y="5771958"/>
              <a:ext cx="293699" cy="29369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5EFD3E3-45A4-4EF0-A0F4-2104D6D92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50051" y="5667901"/>
              <a:ext cx="1741682" cy="1190099"/>
            </a:xfrm>
            <a:custGeom>
              <a:avLst/>
              <a:gdLst>
                <a:gd name="connsiteX0" fmla="*/ 688454 w 2606118"/>
                <a:gd name="connsiteY0" fmla="*/ 45 h 1780771"/>
                <a:gd name="connsiteX1" fmla="*/ 2185726 w 2606118"/>
                <a:gd name="connsiteY1" fmla="*/ 493214 h 1780771"/>
                <a:gd name="connsiteX2" fmla="*/ 2604211 w 2606118"/>
                <a:gd name="connsiteY2" fmla="*/ 1304250 h 1780771"/>
                <a:gd name="connsiteX3" fmla="*/ 2606118 w 2606118"/>
                <a:gd name="connsiteY3" fmla="*/ 1313978 h 1780771"/>
                <a:gd name="connsiteX4" fmla="*/ 2606118 w 2606118"/>
                <a:gd name="connsiteY4" fmla="*/ 1780771 h 1780771"/>
                <a:gd name="connsiteX5" fmla="*/ 215846 w 2606118"/>
                <a:gd name="connsiteY5" fmla="*/ 1780771 h 1780771"/>
                <a:gd name="connsiteX6" fmla="*/ 187787 w 2606118"/>
                <a:gd name="connsiteY6" fmla="*/ 1724104 h 1780771"/>
                <a:gd name="connsiteX7" fmla="*/ 49732 w 2606118"/>
                <a:gd name="connsiteY7" fmla="*/ 49732 h 1780771"/>
                <a:gd name="connsiteX8" fmla="*/ 688454 w 2606118"/>
                <a:gd name="connsiteY8" fmla="*/ 45 h 178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6118" h="1780771">
                  <a:moveTo>
                    <a:pt x="688454" y="45"/>
                  </a:moveTo>
                  <a:cubicBezTo>
                    <a:pt x="1159303" y="2313"/>
                    <a:pt x="1785062" y="92550"/>
                    <a:pt x="2185726" y="493214"/>
                  </a:cubicBezTo>
                  <a:cubicBezTo>
                    <a:pt x="2408317" y="715805"/>
                    <a:pt x="2535097" y="1007870"/>
                    <a:pt x="2604211" y="1304250"/>
                  </a:cubicBezTo>
                  <a:lnTo>
                    <a:pt x="2606118" y="1313978"/>
                  </a:lnTo>
                  <a:lnTo>
                    <a:pt x="2606118" y="1780771"/>
                  </a:lnTo>
                  <a:lnTo>
                    <a:pt x="215846" y="1780771"/>
                  </a:lnTo>
                  <a:lnTo>
                    <a:pt x="187787" y="1724104"/>
                  </a:lnTo>
                  <a:cubicBezTo>
                    <a:pt x="-127724" y="989597"/>
                    <a:pt x="49732" y="49732"/>
                    <a:pt x="49732" y="49732"/>
                  </a:cubicBezTo>
                  <a:cubicBezTo>
                    <a:pt x="49732" y="49732"/>
                    <a:pt x="322237" y="-1720"/>
                    <a:pt x="688454" y="4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6567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17CDE3-C0E3-7E9E-ACA9-D4EAF3B6A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994" r="4251" b="-1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D2A4DF0-03DA-4CBE-8EE8-51932D5F6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13811" y="4034118"/>
            <a:ext cx="3343513" cy="2823882"/>
            <a:chOff x="8276452" y="3495816"/>
            <a:chExt cx="3980868" cy="3362184"/>
          </a:xfrm>
        </p:grpSpPr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1A81A98D-C769-4C3F-8D1A-476D90A39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6452" y="3495816"/>
              <a:ext cx="2031397" cy="203139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18">
              <a:extLst>
                <a:ext uri="{FF2B5EF4-FFF2-40B4-BE49-F238E27FC236}">
                  <a16:creationId xmlns:a16="http://schemas.microsoft.com/office/drawing/2014/main" id="{9F86444B-E709-4FA7-B54E-AB0431850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522357" y="3738383"/>
              <a:ext cx="1374744" cy="2095182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ACF969-601F-4A19-B0C5-469737680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06276" y="5771958"/>
              <a:ext cx="293699" cy="29369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5EFD3E3-45A4-4EF0-A0F4-2104D6D92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50051" y="5667901"/>
              <a:ext cx="1741682" cy="1190099"/>
            </a:xfrm>
            <a:custGeom>
              <a:avLst/>
              <a:gdLst>
                <a:gd name="connsiteX0" fmla="*/ 688454 w 2606118"/>
                <a:gd name="connsiteY0" fmla="*/ 45 h 1780771"/>
                <a:gd name="connsiteX1" fmla="*/ 2185726 w 2606118"/>
                <a:gd name="connsiteY1" fmla="*/ 493214 h 1780771"/>
                <a:gd name="connsiteX2" fmla="*/ 2604211 w 2606118"/>
                <a:gd name="connsiteY2" fmla="*/ 1304250 h 1780771"/>
                <a:gd name="connsiteX3" fmla="*/ 2606118 w 2606118"/>
                <a:gd name="connsiteY3" fmla="*/ 1313978 h 1780771"/>
                <a:gd name="connsiteX4" fmla="*/ 2606118 w 2606118"/>
                <a:gd name="connsiteY4" fmla="*/ 1780771 h 1780771"/>
                <a:gd name="connsiteX5" fmla="*/ 215846 w 2606118"/>
                <a:gd name="connsiteY5" fmla="*/ 1780771 h 1780771"/>
                <a:gd name="connsiteX6" fmla="*/ 187787 w 2606118"/>
                <a:gd name="connsiteY6" fmla="*/ 1724104 h 1780771"/>
                <a:gd name="connsiteX7" fmla="*/ 49732 w 2606118"/>
                <a:gd name="connsiteY7" fmla="*/ 49732 h 1780771"/>
                <a:gd name="connsiteX8" fmla="*/ 688454 w 2606118"/>
                <a:gd name="connsiteY8" fmla="*/ 45 h 178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6118" h="1780771">
                  <a:moveTo>
                    <a:pt x="688454" y="45"/>
                  </a:moveTo>
                  <a:cubicBezTo>
                    <a:pt x="1159303" y="2313"/>
                    <a:pt x="1785062" y="92550"/>
                    <a:pt x="2185726" y="493214"/>
                  </a:cubicBezTo>
                  <a:cubicBezTo>
                    <a:pt x="2408317" y="715805"/>
                    <a:pt x="2535097" y="1007870"/>
                    <a:pt x="2604211" y="1304250"/>
                  </a:cubicBezTo>
                  <a:lnTo>
                    <a:pt x="2606118" y="1313978"/>
                  </a:lnTo>
                  <a:lnTo>
                    <a:pt x="2606118" y="1780771"/>
                  </a:lnTo>
                  <a:lnTo>
                    <a:pt x="215846" y="1780771"/>
                  </a:lnTo>
                  <a:lnTo>
                    <a:pt x="187787" y="1724104"/>
                  </a:lnTo>
                  <a:cubicBezTo>
                    <a:pt x="-127724" y="989597"/>
                    <a:pt x="49732" y="49732"/>
                    <a:pt x="49732" y="49732"/>
                  </a:cubicBezTo>
                  <a:cubicBezTo>
                    <a:pt x="49732" y="49732"/>
                    <a:pt x="322237" y="-1720"/>
                    <a:pt x="688454" y="4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6563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D5F099-FA77-EC34-F792-3035AFB45E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5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D2A4DF0-03DA-4CBE-8EE8-51932D5F6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13811" y="4034118"/>
            <a:ext cx="3343513" cy="2823882"/>
            <a:chOff x="8276452" y="3495816"/>
            <a:chExt cx="3980868" cy="3362184"/>
          </a:xfrm>
        </p:grpSpPr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1A81A98D-C769-4C3F-8D1A-476D90A39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6452" y="3495816"/>
              <a:ext cx="2031397" cy="203139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18">
              <a:extLst>
                <a:ext uri="{FF2B5EF4-FFF2-40B4-BE49-F238E27FC236}">
                  <a16:creationId xmlns:a16="http://schemas.microsoft.com/office/drawing/2014/main" id="{9F86444B-E709-4FA7-B54E-AB0431850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522357" y="3738383"/>
              <a:ext cx="1374744" cy="2095182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ACF969-601F-4A19-B0C5-469737680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06276" y="5771958"/>
              <a:ext cx="293699" cy="29369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5EFD3E3-45A4-4EF0-A0F4-2104D6D92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50051" y="5667901"/>
              <a:ext cx="1741682" cy="1190099"/>
            </a:xfrm>
            <a:custGeom>
              <a:avLst/>
              <a:gdLst>
                <a:gd name="connsiteX0" fmla="*/ 688454 w 2606118"/>
                <a:gd name="connsiteY0" fmla="*/ 45 h 1780771"/>
                <a:gd name="connsiteX1" fmla="*/ 2185726 w 2606118"/>
                <a:gd name="connsiteY1" fmla="*/ 493214 h 1780771"/>
                <a:gd name="connsiteX2" fmla="*/ 2604211 w 2606118"/>
                <a:gd name="connsiteY2" fmla="*/ 1304250 h 1780771"/>
                <a:gd name="connsiteX3" fmla="*/ 2606118 w 2606118"/>
                <a:gd name="connsiteY3" fmla="*/ 1313978 h 1780771"/>
                <a:gd name="connsiteX4" fmla="*/ 2606118 w 2606118"/>
                <a:gd name="connsiteY4" fmla="*/ 1780771 h 1780771"/>
                <a:gd name="connsiteX5" fmla="*/ 215846 w 2606118"/>
                <a:gd name="connsiteY5" fmla="*/ 1780771 h 1780771"/>
                <a:gd name="connsiteX6" fmla="*/ 187787 w 2606118"/>
                <a:gd name="connsiteY6" fmla="*/ 1724104 h 1780771"/>
                <a:gd name="connsiteX7" fmla="*/ 49732 w 2606118"/>
                <a:gd name="connsiteY7" fmla="*/ 49732 h 1780771"/>
                <a:gd name="connsiteX8" fmla="*/ 688454 w 2606118"/>
                <a:gd name="connsiteY8" fmla="*/ 45 h 178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6118" h="1780771">
                  <a:moveTo>
                    <a:pt x="688454" y="45"/>
                  </a:moveTo>
                  <a:cubicBezTo>
                    <a:pt x="1159303" y="2313"/>
                    <a:pt x="1785062" y="92550"/>
                    <a:pt x="2185726" y="493214"/>
                  </a:cubicBezTo>
                  <a:cubicBezTo>
                    <a:pt x="2408317" y="715805"/>
                    <a:pt x="2535097" y="1007870"/>
                    <a:pt x="2604211" y="1304250"/>
                  </a:cubicBezTo>
                  <a:lnTo>
                    <a:pt x="2606118" y="1313978"/>
                  </a:lnTo>
                  <a:lnTo>
                    <a:pt x="2606118" y="1780771"/>
                  </a:lnTo>
                  <a:lnTo>
                    <a:pt x="215846" y="1780771"/>
                  </a:lnTo>
                  <a:lnTo>
                    <a:pt x="187787" y="1724104"/>
                  </a:lnTo>
                  <a:cubicBezTo>
                    <a:pt x="-127724" y="989597"/>
                    <a:pt x="49732" y="49732"/>
                    <a:pt x="49732" y="49732"/>
                  </a:cubicBezTo>
                  <a:cubicBezTo>
                    <a:pt x="49732" y="49732"/>
                    <a:pt x="322237" y="-1720"/>
                    <a:pt x="688454" y="4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0805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01737B-DFAF-AE83-218C-D14B44572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5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D2A4DF0-03DA-4CBE-8EE8-51932D5F6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13811" y="4034118"/>
            <a:ext cx="3343513" cy="2823882"/>
            <a:chOff x="8276452" y="3495816"/>
            <a:chExt cx="3980868" cy="3362184"/>
          </a:xfrm>
        </p:grpSpPr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1A81A98D-C769-4C3F-8D1A-476D90A39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6452" y="3495816"/>
              <a:ext cx="2031397" cy="203139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18">
              <a:extLst>
                <a:ext uri="{FF2B5EF4-FFF2-40B4-BE49-F238E27FC236}">
                  <a16:creationId xmlns:a16="http://schemas.microsoft.com/office/drawing/2014/main" id="{9F86444B-E709-4FA7-B54E-AB0431850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522357" y="3738383"/>
              <a:ext cx="1374744" cy="2095182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ACF969-601F-4A19-B0C5-469737680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06276" y="5771958"/>
              <a:ext cx="293699" cy="29369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5EFD3E3-45A4-4EF0-A0F4-2104D6D92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50051" y="5667901"/>
              <a:ext cx="1741682" cy="1190099"/>
            </a:xfrm>
            <a:custGeom>
              <a:avLst/>
              <a:gdLst>
                <a:gd name="connsiteX0" fmla="*/ 688454 w 2606118"/>
                <a:gd name="connsiteY0" fmla="*/ 45 h 1780771"/>
                <a:gd name="connsiteX1" fmla="*/ 2185726 w 2606118"/>
                <a:gd name="connsiteY1" fmla="*/ 493214 h 1780771"/>
                <a:gd name="connsiteX2" fmla="*/ 2604211 w 2606118"/>
                <a:gd name="connsiteY2" fmla="*/ 1304250 h 1780771"/>
                <a:gd name="connsiteX3" fmla="*/ 2606118 w 2606118"/>
                <a:gd name="connsiteY3" fmla="*/ 1313978 h 1780771"/>
                <a:gd name="connsiteX4" fmla="*/ 2606118 w 2606118"/>
                <a:gd name="connsiteY4" fmla="*/ 1780771 h 1780771"/>
                <a:gd name="connsiteX5" fmla="*/ 215846 w 2606118"/>
                <a:gd name="connsiteY5" fmla="*/ 1780771 h 1780771"/>
                <a:gd name="connsiteX6" fmla="*/ 187787 w 2606118"/>
                <a:gd name="connsiteY6" fmla="*/ 1724104 h 1780771"/>
                <a:gd name="connsiteX7" fmla="*/ 49732 w 2606118"/>
                <a:gd name="connsiteY7" fmla="*/ 49732 h 1780771"/>
                <a:gd name="connsiteX8" fmla="*/ 688454 w 2606118"/>
                <a:gd name="connsiteY8" fmla="*/ 45 h 178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6118" h="1780771">
                  <a:moveTo>
                    <a:pt x="688454" y="45"/>
                  </a:moveTo>
                  <a:cubicBezTo>
                    <a:pt x="1159303" y="2313"/>
                    <a:pt x="1785062" y="92550"/>
                    <a:pt x="2185726" y="493214"/>
                  </a:cubicBezTo>
                  <a:cubicBezTo>
                    <a:pt x="2408317" y="715805"/>
                    <a:pt x="2535097" y="1007870"/>
                    <a:pt x="2604211" y="1304250"/>
                  </a:cubicBezTo>
                  <a:lnTo>
                    <a:pt x="2606118" y="1313978"/>
                  </a:lnTo>
                  <a:lnTo>
                    <a:pt x="2606118" y="1780771"/>
                  </a:lnTo>
                  <a:lnTo>
                    <a:pt x="215846" y="1780771"/>
                  </a:lnTo>
                  <a:lnTo>
                    <a:pt x="187787" y="1724104"/>
                  </a:lnTo>
                  <a:cubicBezTo>
                    <a:pt x="-127724" y="989597"/>
                    <a:pt x="49732" y="49732"/>
                    <a:pt x="49732" y="49732"/>
                  </a:cubicBezTo>
                  <a:cubicBezTo>
                    <a:pt x="49732" y="49732"/>
                    <a:pt x="322237" y="-1720"/>
                    <a:pt x="688454" y="4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4181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3F9FE-E6E9-FBD5-86F4-5910C4BD8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5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D2A4DF0-03DA-4CBE-8EE8-51932D5F6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13811" y="4034118"/>
            <a:ext cx="3343513" cy="2823882"/>
            <a:chOff x="8276452" y="3495816"/>
            <a:chExt cx="3980868" cy="3362184"/>
          </a:xfrm>
        </p:grpSpPr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1A81A98D-C769-4C3F-8D1A-476D90A39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6452" y="3495816"/>
              <a:ext cx="2031397" cy="203139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18">
              <a:extLst>
                <a:ext uri="{FF2B5EF4-FFF2-40B4-BE49-F238E27FC236}">
                  <a16:creationId xmlns:a16="http://schemas.microsoft.com/office/drawing/2014/main" id="{9F86444B-E709-4FA7-B54E-AB0431850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522357" y="3738383"/>
              <a:ext cx="1374744" cy="2095182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ACF969-601F-4A19-B0C5-469737680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06276" y="5771958"/>
              <a:ext cx="293699" cy="29369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5EFD3E3-45A4-4EF0-A0F4-2104D6D92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50051" y="5667901"/>
              <a:ext cx="1741682" cy="1190099"/>
            </a:xfrm>
            <a:custGeom>
              <a:avLst/>
              <a:gdLst>
                <a:gd name="connsiteX0" fmla="*/ 688454 w 2606118"/>
                <a:gd name="connsiteY0" fmla="*/ 45 h 1780771"/>
                <a:gd name="connsiteX1" fmla="*/ 2185726 w 2606118"/>
                <a:gd name="connsiteY1" fmla="*/ 493214 h 1780771"/>
                <a:gd name="connsiteX2" fmla="*/ 2604211 w 2606118"/>
                <a:gd name="connsiteY2" fmla="*/ 1304250 h 1780771"/>
                <a:gd name="connsiteX3" fmla="*/ 2606118 w 2606118"/>
                <a:gd name="connsiteY3" fmla="*/ 1313978 h 1780771"/>
                <a:gd name="connsiteX4" fmla="*/ 2606118 w 2606118"/>
                <a:gd name="connsiteY4" fmla="*/ 1780771 h 1780771"/>
                <a:gd name="connsiteX5" fmla="*/ 215846 w 2606118"/>
                <a:gd name="connsiteY5" fmla="*/ 1780771 h 1780771"/>
                <a:gd name="connsiteX6" fmla="*/ 187787 w 2606118"/>
                <a:gd name="connsiteY6" fmla="*/ 1724104 h 1780771"/>
                <a:gd name="connsiteX7" fmla="*/ 49732 w 2606118"/>
                <a:gd name="connsiteY7" fmla="*/ 49732 h 1780771"/>
                <a:gd name="connsiteX8" fmla="*/ 688454 w 2606118"/>
                <a:gd name="connsiteY8" fmla="*/ 45 h 178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6118" h="1780771">
                  <a:moveTo>
                    <a:pt x="688454" y="45"/>
                  </a:moveTo>
                  <a:cubicBezTo>
                    <a:pt x="1159303" y="2313"/>
                    <a:pt x="1785062" y="92550"/>
                    <a:pt x="2185726" y="493214"/>
                  </a:cubicBezTo>
                  <a:cubicBezTo>
                    <a:pt x="2408317" y="715805"/>
                    <a:pt x="2535097" y="1007870"/>
                    <a:pt x="2604211" y="1304250"/>
                  </a:cubicBezTo>
                  <a:lnTo>
                    <a:pt x="2606118" y="1313978"/>
                  </a:lnTo>
                  <a:lnTo>
                    <a:pt x="2606118" y="1780771"/>
                  </a:lnTo>
                  <a:lnTo>
                    <a:pt x="215846" y="1780771"/>
                  </a:lnTo>
                  <a:lnTo>
                    <a:pt x="187787" y="1724104"/>
                  </a:lnTo>
                  <a:cubicBezTo>
                    <a:pt x="-127724" y="989597"/>
                    <a:pt x="49732" y="49732"/>
                    <a:pt x="49732" y="49732"/>
                  </a:cubicBezTo>
                  <a:cubicBezTo>
                    <a:pt x="49732" y="49732"/>
                    <a:pt x="322237" y="-1720"/>
                    <a:pt x="688454" y="4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3786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5256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olor Fill">
            <a:extLst>
              <a:ext uri="{FF2B5EF4-FFF2-40B4-BE49-F238E27FC236}">
                <a16:creationId xmlns:a16="http://schemas.microsoft.com/office/drawing/2014/main" id="{774C59F6-927E-4017-B42A-7B08AAE1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ure">
            <a:extLst>
              <a:ext uri="{FF2B5EF4-FFF2-40B4-BE49-F238E27FC236}">
                <a16:creationId xmlns:a16="http://schemas.microsoft.com/office/drawing/2014/main" id="{6ECF82C0-05FE-4A82-B7AC-32C94138E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C5F9FC-DE0F-7CF6-418E-2AC9E8A5EF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4097" b="6441"/>
          <a:stretch/>
        </p:blipFill>
        <p:spPr>
          <a:xfrm>
            <a:off x="457201" y="602379"/>
            <a:ext cx="11234056" cy="565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34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olor Fill">
            <a:extLst>
              <a:ext uri="{FF2B5EF4-FFF2-40B4-BE49-F238E27FC236}">
                <a16:creationId xmlns:a16="http://schemas.microsoft.com/office/drawing/2014/main" id="{774C59F6-927E-4017-B42A-7B08AAE1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ure">
            <a:extLst>
              <a:ext uri="{FF2B5EF4-FFF2-40B4-BE49-F238E27FC236}">
                <a16:creationId xmlns:a16="http://schemas.microsoft.com/office/drawing/2014/main" id="{6ECF82C0-05FE-4A82-B7AC-32C94138E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9A42EC-4513-BA87-9024-E01F1034E9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0538" b="-1"/>
          <a:stretch/>
        </p:blipFill>
        <p:spPr>
          <a:xfrm>
            <a:off x="457201" y="602379"/>
            <a:ext cx="11234056" cy="565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23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0AF46-25F7-FFD2-129D-C00DE1789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Consider the following questions when developing a large application based on microservices: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009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BA666-6CA7-CC53-B049-E2006280C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b="0" i="1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How can client apps minimize the number of requests to the back end and reduce chatty communication to multiple microservices?</a:t>
            </a:r>
          </a:p>
          <a:p>
            <a:endParaRPr lang="en-IN" i="1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1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How can client apps communicate with services that use non-Internet-friendly protocols?</a:t>
            </a:r>
            <a:endParaRPr lang="en-IN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br>
              <a:rPr lang="en-IN" dirty="0"/>
            </a:br>
            <a:r>
              <a:rPr lang="en-IN" b="0" i="1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How can you shape a facade especially made for mobile apps?</a:t>
            </a:r>
            <a:endParaRPr lang="en-IN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br>
              <a:rPr lang="en-IN" dirty="0"/>
            </a:br>
            <a:br>
              <a:rPr lang="en-I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2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7529-753F-4B9E-E7D0-0E4C1D702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Why consider API Gateways instead of direct client-to-microservice communication?</a:t>
            </a:r>
          </a:p>
          <a:p>
            <a:endParaRPr lang="en-IN" b="1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r>
              <a:rPr lang="en-I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Coupling</a:t>
            </a:r>
          </a:p>
          <a:p>
            <a:r>
              <a:rPr lang="en-I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Too many round trips</a:t>
            </a:r>
            <a:r>
              <a:rPr lang="en-I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:</a:t>
            </a:r>
            <a:endParaRPr lang="en-IN" b="1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r>
              <a:rPr lang="en-I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Security issues</a:t>
            </a:r>
          </a:p>
          <a:p>
            <a:r>
              <a:rPr lang="en-I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Cross-cutting concerns</a:t>
            </a:r>
          </a:p>
          <a:p>
            <a:endParaRPr lang="en-IN" b="1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endParaRPr lang="en-IN" b="1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50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agram showing multiple custom API Gateways.">
            <a:extLst>
              <a:ext uri="{FF2B5EF4-FFF2-40B4-BE49-F238E27FC236}">
                <a16:creationId xmlns:a16="http://schemas.microsoft.com/office/drawing/2014/main" id="{AC1DD4EB-10C0-BAD3-F9C4-082ECCF8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02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083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3086" name="Oval 3085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087" name="Freeform: Shape 3086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088" name="Freeform: Shape 3087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089" name="Freeform: Shape 3088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090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309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3094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096" name="Color Fill">
            <a:extLst>
              <a:ext uri="{FF2B5EF4-FFF2-40B4-BE49-F238E27FC236}">
                <a16:creationId xmlns:a16="http://schemas.microsoft.com/office/drawing/2014/main" id="{774C59F6-927E-4017-B42A-7B08AAE1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98" name="Texture">
            <a:extLst>
              <a:ext uri="{FF2B5EF4-FFF2-40B4-BE49-F238E27FC236}">
                <a16:creationId xmlns:a16="http://schemas.microsoft.com/office/drawing/2014/main" id="{6ECF82C0-05FE-4A82-B7AC-32C94138E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076" name="Picture 4" descr="API Gateway Desing Pattern In Microservices">
            <a:extLst>
              <a:ext uri="{FF2B5EF4-FFF2-40B4-BE49-F238E27FC236}">
                <a16:creationId xmlns:a16="http://schemas.microsoft.com/office/drawing/2014/main" id="{0B588390-3217-9020-2D56-C14716C99D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5" r="-1" b="-1"/>
          <a:stretch/>
        </p:blipFill>
        <p:spPr bwMode="auto">
          <a:xfrm>
            <a:off x="457201" y="602379"/>
            <a:ext cx="11234056" cy="565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964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9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74662-9AB5-ADEC-C949-2C151F40DF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28897" r="-1" b="13396"/>
          <a:stretch/>
        </p:blipFill>
        <p:spPr>
          <a:xfrm>
            <a:off x="20" y="10"/>
            <a:ext cx="1218892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229E5D-97F6-FD70-096F-9D9A4C3FF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4583" y="686020"/>
            <a:ext cx="5859787" cy="2742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i="0">
                <a:solidFill>
                  <a:srgbClr val="FFFFFF"/>
                </a:solidFill>
                <a:effectLst/>
              </a:rPr>
              <a:t>Distributed Tracing</a:t>
            </a:r>
            <a:br>
              <a:rPr lang="en-US" sz="5400" b="1" i="0">
                <a:solidFill>
                  <a:srgbClr val="FFFFFF"/>
                </a:solidFill>
                <a:effectLst/>
              </a:rPr>
            </a:br>
            <a:endParaRPr lang="en-US" sz="5400">
              <a:solidFill>
                <a:srgbClr val="FFFFFF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A87D413-7BAA-462C-B2E4-D3E7F1B84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C2E2750-B9DE-455A-B750-2FAFF87D8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Graphic 9">
              <a:extLst>
                <a:ext uri="{FF2B5EF4-FFF2-40B4-BE49-F238E27FC236}">
                  <a16:creationId xmlns:a16="http://schemas.microsoft.com/office/drawing/2014/main" id="{A77A1618-AFD3-49E5-A4AC-89FA51FA9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A76DC57-ED9C-40FB-A897-CDD7D6222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BB714E6-B071-4696-ACD5-A9A96F929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8" name="Graphic 9">
              <a:extLst>
                <a:ext uri="{FF2B5EF4-FFF2-40B4-BE49-F238E27FC236}">
                  <a16:creationId xmlns:a16="http://schemas.microsoft.com/office/drawing/2014/main" id="{A303CB3D-0086-4A58-BDAE-F18B143EE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9" name="Graphic 9">
              <a:extLst>
                <a:ext uri="{FF2B5EF4-FFF2-40B4-BE49-F238E27FC236}">
                  <a16:creationId xmlns:a16="http://schemas.microsoft.com/office/drawing/2014/main" id="{8AB02D57-74BD-4B38-94E0-EF2F291E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740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098" name="Picture 2" descr="Microservices architecture">
            <a:extLst>
              <a:ext uri="{FF2B5EF4-FFF2-40B4-BE49-F238E27FC236}">
                <a16:creationId xmlns:a16="http://schemas.microsoft.com/office/drawing/2014/main" id="{3187F107-E9A8-1AF2-0C9C-65E0C79379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992"/>
          <a:stretch/>
        </p:blipFill>
        <p:spPr bwMode="auto">
          <a:xfrm>
            <a:off x="1530" y="10"/>
            <a:ext cx="1218894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860166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Tropic">
      <a:dk1>
        <a:srgbClr val="000000"/>
      </a:dk1>
      <a:lt1>
        <a:sysClr val="window" lastClr="FFFFFF"/>
      </a:lt1>
      <a:dk2>
        <a:srgbClr val="09392F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68E74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137</Words>
  <Application>Microsoft Macintosh PowerPoint</Application>
  <PresentationFormat>Widescreen</PresentationFormat>
  <Paragraphs>20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Arial</vt:lpstr>
      <vt:lpstr>Gill Sans Nova</vt:lpstr>
      <vt:lpstr>Segoe UI</vt:lpstr>
      <vt:lpstr>TropicVTI</vt:lpstr>
      <vt:lpstr>API Gateway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Distributed Tracing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Gateway </dc:title>
  <dc:creator>amarjeet singh</dc:creator>
  <cp:lastModifiedBy>amarjeet singh</cp:lastModifiedBy>
  <cp:revision>1</cp:revision>
  <dcterms:created xsi:type="dcterms:W3CDTF">2022-12-01T17:41:25Z</dcterms:created>
  <dcterms:modified xsi:type="dcterms:W3CDTF">2022-12-01T18:49:00Z</dcterms:modified>
</cp:coreProperties>
</file>